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1pPr>
    <a:lvl2pPr marL="0" marR="0" indent="3429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2pPr>
    <a:lvl3pPr marL="0" marR="0" indent="6858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3pPr>
    <a:lvl4pPr marL="0" marR="0" indent="10287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4pPr>
    <a:lvl5pPr marL="0" marR="0" indent="13716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5pPr>
    <a:lvl6pPr marL="0" marR="0" indent="17145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6pPr>
    <a:lvl7pPr marL="0" marR="0" indent="20574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7pPr>
    <a:lvl8pPr marL="0" marR="0" indent="24003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8pPr>
    <a:lvl9pPr marL="0" marR="0" indent="27432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Shape 13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/>
        </p:nvSpPr>
        <p:spPr>
          <a:xfrm>
            <a:off x="1016000" y="78740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half" idx="1"/>
          </p:nvPr>
        </p:nvSpPr>
        <p:spPr>
          <a:xfrm>
            <a:off x="1016000" y="7975600"/>
            <a:ext cx="22352000" cy="45974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22944467" y="12922250"/>
            <a:ext cx="419089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965200" y="1041400"/>
            <a:ext cx="3130550" cy="595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i="0" spc="0" sz="40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Type a quote here."/>
          <p:cNvSpPr txBox="1"/>
          <p:nvPr>
            <p:ph type="body" sz="quarter" idx="21"/>
          </p:nvPr>
        </p:nvSpPr>
        <p:spPr>
          <a:xfrm>
            <a:off x="3632200" y="5442942"/>
            <a:ext cx="19735800" cy="1320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300"/>
              </a:spcBef>
              <a:buSzTx/>
              <a:buFontTx/>
              <a:buNone/>
              <a:defRPr sz="70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3" name="-Johnny Appleseed"/>
          <p:cNvSpPr txBox="1"/>
          <p:nvPr>
            <p:ph type="body" sz="quarter" idx="22"/>
          </p:nvPr>
        </p:nvSpPr>
        <p:spPr>
          <a:xfrm>
            <a:off x="3632200" y="10756900"/>
            <a:ext cx="19735800" cy="1320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2300"/>
              </a:spcBef>
              <a:buSzTx/>
              <a:buFontTx/>
              <a:buNone/>
              <a:defRPr i="1" sz="7000">
                <a:solidFill>
                  <a:srgbClr val="6B6D6D"/>
                </a:solidFill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Abstract background with layers of red and white rectangles"/>
          <p:cNvSpPr/>
          <p:nvPr>
            <p:ph type="pic" idx="21"/>
          </p:nvPr>
        </p:nvSpPr>
        <p:spPr>
          <a:xfrm>
            <a:off x="-127000" y="-2540000"/>
            <a:ext cx="24637999" cy="26768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bg>
      <p:bgPr>
        <a:solidFill>
          <a:srgbClr val="DFE3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ide barRectangle 8"/>
          <p:cNvSpPr/>
          <p:nvPr/>
        </p:nvSpPr>
        <p:spPr>
          <a:xfrm>
            <a:off x="956189" y="752"/>
            <a:ext cx="457201" cy="13716001"/>
          </a:xfrm>
          <a:prstGeom prst="rect">
            <a:avLst/>
          </a:prstGeom>
          <a:solidFill>
            <a:srgbClr val="335B74"/>
          </a:solidFill>
          <a:ln w="12700">
            <a:miter lim="400000"/>
          </a:ln>
        </p:spPr>
        <p:txBody>
          <a:bodyPr tIns="91439" bIns="91439"/>
          <a:lstStyle/>
          <a:p>
            <a:pPr defTabSz="914400">
              <a:spcBef>
                <a:spcPts val="0"/>
              </a:spcBef>
              <a:defRPr i="0" spc="0" sz="3600">
                <a:solidFill>
                  <a:srgbClr val="000000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</a:p>
        </p:txBody>
      </p:sp>
      <p:sp>
        <p:nvSpPr>
          <p:cNvPr id="127" name="Title Text"/>
          <p:cNvSpPr txBox="1"/>
          <p:nvPr>
            <p:ph type="title"/>
          </p:nvPr>
        </p:nvSpPr>
        <p:spPr>
          <a:xfrm>
            <a:off x="2743200" y="1371600"/>
            <a:ext cx="19202400" cy="2971800"/>
          </a:xfrm>
          <a:prstGeom prst="rect">
            <a:avLst/>
          </a:prstGeom>
        </p:spPr>
        <p:txBody>
          <a:bodyPr lIns="91439" tIns="91439" rIns="91439" bIns="91439"/>
          <a:lstStyle>
            <a:lvl1pPr defTabSz="1828800">
              <a:lnSpc>
                <a:spcPct val="89000"/>
              </a:lnSpc>
              <a:spcBef>
                <a:spcPts val="0"/>
              </a:spcBef>
              <a:defRPr cap="none" sz="8800">
                <a:solidFill>
                  <a:srgbClr val="335B74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8" name="Body Level One…"/>
          <p:cNvSpPr txBox="1"/>
          <p:nvPr>
            <p:ph type="body" idx="1"/>
          </p:nvPr>
        </p:nvSpPr>
        <p:spPr>
          <a:xfrm>
            <a:off x="2743200" y="4572000"/>
            <a:ext cx="19202400" cy="7162800"/>
          </a:xfrm>
          <a:prstGeom prst="rect">
            <a:avLst/>
          </a:prstGeom>
        </p:spPr>
        <p:txBody>
          <a:bodyPr lIns="91439" tIns="91439" rIns="91439" bIns="91439"/>
          <a:lstStyle>
            <a:lvl1pPr marL="768095" indent="-768095" defTabSz="1828800">
              <a:lnSpc>
                <a:spcPct val="94000"/>
              </a:lnSpc>
              <a:spcBef>
                <a:spcPts val="2000"/>
              </a:spcBef>
              <a:buSzPct val="100000"/>
              <a:buFont typeface="Helvetica Neue"/>
              <a:buChar char="■"/>
              <a:defRPr sz="4000">
                <a:solidFill>
                  <a:srgbClr val="335B74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  <a:lvl2pPr marL="1298447" indent="-768095" defTabSz="1828800">
              <a:lnSpc>
                <a:spcPct val="94000"/>
              </a:lnSpc>
              <a:spcBef>
                <a:spcPts val="2000"/>
              </a:spcBef>
              <a:buSzPct val="100000"/>
              <a:buFont typeface="Helvetica Neue"/>
              <a:buChar char="–"/>
              <a:defRPr sz="4000">
                <a:solidFill>
                  <a:srgbClr val="335B74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2pPr>
            <a:lvl3pPr marL="1840991" indent="-853439" defTabSz="1828800">
              <a:lnSpc>
                <a:spcPct val="94000"/>
              </a:lnSpc>
              <a:spcBef>
                <a:spcPts val="2000"/>
              </a:spcBef>
              <a:buSzPct val="100000"/>
              <a:buFont typeface="Helvetica Neue"/>
              <a:buChar char="■"/>
              <a:defRPr sz="4000">
                <a:solidFill>
                  <a:srgbClr val="335B74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3pPr>
            <a:lvl4pPr marL="2298191" indent="-853439" defTabSz="1828800">
              <a:lnSpc>
                <a:spcPct val="94000"/>
              </a:lnSpc>
              <a:spcBef>
                <a:spcPts val="2000"/>
              </a:spcBef>
              <a:buSzPct val="100000"/>
              <a:buFont typeface="Helvetica Neue"/>
              <a:buChar char="–"/>
              <a:defRPr sz="4000">
                <a:solidFill>
                  <a:srgbClr val="335B74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4pPr>
            <a:lvl5pPr marL="2862072" indent="-960120" defTabSz="1828800">
              <a:lnSpc>
                <a:spcPct val="94000"/>
              </a:lnSpc>
              <a:spcBef>
                <a:spcPts val="2000"/>
              </a:spcBef>
              <a:buSzPct val="100000"/>
              <a:buFont typeface="Helvetica Neue"/>
              <a:buChar char="■"/>
              <a:defRPr sz="4000">
                <a:solidFill>
                  <a:srgbClr val="335B74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lide Number"/>
          <p:cNvSpPr txBox="1"/>
          <p:nvPr>
            <p:ph type="sldNum" sz="quarter" idx="2"/>
          </p:nvPr>
        </p:nvSpPr>
        <p:spPr>
          <a:xfrm>
            <a:off x="21603537" y="13040063"/>
            <a:ext cx="534518" cy="542646"/>
          </a:xfrm>
          <a:prstGeom prst="rect">
            <a:avLst/>
          </a:prstGeom>
        </p:spPr>
        <p:txBody>
          <a:bodyPr lIns="91439" tIns="91439" rIns="91439" bIns="91439" anchor="ctr"/>
          <a:lstStyle>
            <a:lvl1pPr defTabSz="914400">
              <a:defRPr sz="2400">
                <a:solidFill>
                  <a:srgbClr val="335B74"/>
                </a:solidFill>
                <a:latin typeface="Franklin Gothic Book"/>
                <a:ea typeface="Franklin Gothic Book"/>
                <a:cs typeface="Franklin Gothic Book"/>
                <a:sym typeface="Franklin Gothic Boo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bstract background with layers of red and white rectangles"/>
          <p:cNvSpPr/>
          <p:nvPr>
            <p:ph type="pic" idx="21"/>
          </p:nvPr>
        </p:nvSpPr>
        <p:spPr>
          <a:xfrm>
            <a:off x="-38100" y="-4394200"/>
            <a:ext cx="24460199" cy="265749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Rectangle"/>
          <p:cNvSpPr/>
          <p:nvPr>
            <p:ph type="body" sz="half" idx="22"/>
          </p:nvPr>
        </p:nvSpPr>
        <p:spPr>
          <a:xfrm>
            <a:off x="0" y="7620000"/>
            <a:ext cx="24384000" cy="50800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23" name="Line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1016000" y="7823200"/>
            <a:ext cx="22352000" cy="31115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1016000" y="10795000"/>
            <a:ext cx="22352000" cy="17272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22948900" y="12922250"/>
            <a:ext cx="419088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Line"/>
          <p:cNvSpPr/>
          <p:nvPr/>
        </p:nvSpPr>
        <p:spPr>
          <a:xfrm>
            <a:off x="1016000" y="10718800"/>
            <a:ext cx="120904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Abstract background with overlapping blue, green and white circles of different sizes"/>
          <p:cNvSpPr/>
          <p:nvPr>
            <p:ph type="pic" idx="21"/>
          </p:nvPr>
        </p:nvSpPr>
        <p:spPr>
          <a:xfrm>
            <a:off x="12306300" y="-114300"/>
            <a:ext cx="13931900" cy="1393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1016000" y="1155700"/>
            <a:ext cx="12090400" cy="9779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1016000" y="10795000"/>
            <a:ext cx="12090400" cy="1905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" name="Abstract background with layers of red and white rectangles"/>
          <p:cNvSpPr/>
          <p:nvPr>
            <p:ph type="pic" idx="21"/>
          </p:nvPr>
        </p:nvSpPr>
        <p:spPr>
          <a:xfrm>
            <a:off x="-381000" y="-114300"/>
            <a:ext cx="13931900" cy="1513643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Abstract background with layers of red and white rectangles"/>
          <p:cNvSpPr/>
          <p:nvPr>
            <p:ph type="pic" idx="21"/>
          </p:nvPr>
        </p:nvSpPr>
        <p:spPr>
          <a:xfrm>
            <a:off x="1016000" y="-1333500"/>
            <a:ext cx="13970000" cy="1517782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Abstract background with overlapping green and yellow shapes"/>
          <p:cNvSpPr/>
          <p:nvPr>
            <p:ph type="pic" sz="half" idx="22"/>
          </p:nvPr>
        </p:nvSpPr>
        <p:spPr>
          <a:xfrm>
            <a:off x="15240000" y="-1130300"/>
            <a:ext cx="9296400" cy="80348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Abstract background with overlapping blue, green and white circles of different sizes"/>
          <p:cNvSpPr/>
          <p:nvPr>
            <p:ph type="pic" sz="half" idx="23"/>
          </p:nvPr>
        </p:nvSpPr>
        <p:spPr>
          <a:xfrm>
            <a:off x="15240000" y="5778500"/>
            <a:ext cx="8382000" cy="838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1016000" y="11137900"/>
            <a:ext cx="22352000" cy="190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0"/>
              </a:spcBef>
              <a:buSzTx/>
              <a:buFontTx/>
              <a:buNone/>
              <a:defRPr i="1" spc="39" sz="4000"/>
            </a:lvl1pPr>
            <a:lvl2pPr marL="0" indent="0">
              <a:spcBef>
                <a:spcPts val="2000"/>
              </a:spcBef>
              <a:buSzTx/>
              <a:buFontTx/>
              <a:buNone/>
              <a:defRPr i="1" spc="39" sz="4000"/>
            </a:lvl2pPr>
            <a:lvl3pPr marL="0" indent="0">
              <a:spcBef>
                <a:spcPts val="2000"/>
              </a:spcBef>
              <a:buSzTx/>
              <a:buFontTx/>
              <a:buNone/>
              <a:defRPr i="1" spc="39" sz="4000"/>
            </a:lvl3pPr>
            <a:lvl4pPr marL="0" indent="0">
              <a:spcBef>
                <a:spcPts val="2000"/>
              </a:spcBef>
              <a:buSzTx/>
              <a:buFontTx/>
              <a:buNone/>
              <a:defRPr i="1" spc="39" sz="4000"/>
            </a:lvl4pPr>
            <a:lvl5pPr marL="0" indent="0">
              <a:spcBef>
                <a:spcPts val="2000"/>
              </a:spcBef>
              <a:buSzTx/>
              <a:buFontTx/>
              <a:buNone/>
              <a:defRPr i="1" spc="39" sz="4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016000" y="1016000"/>
            <a:ext cx="22352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016000" y="2540000"/>
            <a:ext cx="22352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2948900" y="12928600"/>
            <a:ext cx="41908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i="0" spc="0" sz="250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3429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6858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10287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13716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17145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20574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24003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27432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127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90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254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317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381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444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508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571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hyperlink" Target="https://www.gosecure.net/blog/2020/04/07/privacy-concerns-in-working-from-home-during-covid-19/" TargetMode="External"/><Relationship Id="rId6" Type="http://schemas.openxmlformats.org/officeDocument/2006/relationships/hyperlink" Target="https://twitter.com/fs0c131y/status/1258679680888188928" TargetMode="External"/><Relationship Id="rId7" Type="http://schemas.openxmlformats.org/officeDocument/2006/relationships/image" Target="../media/image3.tif"/><Relationship Id="rId8" Type="http://schemas.openxmlformats.org/officeDocument/2006/relationships/image" Target="../media/image11.png"/><Relationship Id="rId9" Type="http://schemas.openxmlformats.org/officeDocument/2006/relationships/image" Target="../media/image12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hyperlink" Target="https://www.tracetogether.gov.sg/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4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1.jpeg"/><Relationship Id="rId4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.jpeg"/><Relationship Id="rId4" Type="http://schemas.openxmlformats.org/officeDocument/2006/relationships/image" Target="../media/image6.png"/><Relationship Id="rId5" Type="http://schemas.openxmlformats.org/officeDocument/2006/relationships/hyperlink" Target="https://www.gao.gov/blog/tech-behind-covid-19-contact-tracing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1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2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Line"/>
          <p:cNvSpPr/>
          <p:nvPr/>
        </p:nvSpPr>
        <p:spPr>
          <a:xfrm>
            <a:off x="1016000" y="78740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9" name="Privacy-Preserving Contact Tracing, Syndromic Mapping and self-Assessmen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400"/>
            </a:lvl1pPr>
          </a:lstStyle>
          <a:p>
            <a:pPr/>
            <a:r>
              <a:t>Privacy-Preserving Contact Tracing, Syndromic Mapping and self-Assessment</a:t>
            </a:r>
          </a:p>
        </p:txBody>
      </p:sp>
      <p:sp>
        <p:nvSpPr>
          <p:cNvPr id="140" name="Existing Solutions and Challenges…"/>
          <p:cNvSpPr txBox="1"/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800"/>
              </a:spcBef>
              <a:defRPr>
                <a:solidFill>
                  <a:srgbClr val="5C5C5C"/>
                </a:solidFill>
              </a:defRPr>
            </a:pPr>
            <a:r>
              <a:t>Existing Solutions and Challenges</a:t>
            </a:r>
          </a:p>
          <a:p>
            <a:pPr>
              <a:spcBef>
                <a:spcPts val="800"/>
              </a:spcBef>
              <a:defRPr>
                <a:solidFill>
                  <a:srgbClr val="5C5C5C"/>
                </a:solidFill>
              </a:defRPr>
            </a:pPr>
          </a:p>
          <a:p>
            <a:pPr>
              <a:spcBef>
                <a:spcPts val="800"/>
              </a:spcBef>
              <a:defRPr>
                <a:solidFill>
                  <a:srgbClr val="5C5C5C"/>
                </a:solidFill>
              </a:defRPr>
            </a:pPr>
          </a:p>
          <a:p>
            <a:pPr>
              <a:spcBef>
                <a:spcPts val="800"/>
              </a:spcBef>
              <a:defRPr sz="5000">
                <a:solidFill>
                  <a:srgbClr val="5C5C5C"/>
                </a:solidFill>
              </a:defRPr>
            </a:pPr>
            <a:r>
              <a:t>By Majunath B Marigoudar</a:t>
            </a:r>
          </a:p>
          <a:p>
            <a:pPr>
              <a:spcBef>
                <a:spcPts val="800"/>
              </a:spcBef>
              <a:defRPr sz="5000">
                <a:solidFill>
                  <a:srgbClr val="5C5C5C"/>
                </a:solidFill>
              </a:defRPr>
            </a:pPr>
            <a:r>
              <a:t>Supervisor: Daniela Nicklas</a:t>
            </a:r>
          </a:p>
        </p:txBody>
      </p:sp>
      <p:sp>
        <p:nvSpPr>
          <p:cNvPr id="141" name="Slide Number"/>
          <p:cNvSpPr txBox="1"/>
          <p:nvPr>
            <p:ph type="sldNum" sz="quarter" idx="4294967295"/>
          </p:nvPr>
        </p:nvSpPr>
        <p:spPr>
          <a:xfrm>
            <a:off x="23096861" y="12922250"/>
            <a:ext cx="266695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9" name="Existing solutions cont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Existing solutions cont…</a:t>
            </a:r>
          </a:p>
        </p:txBody>
      </p:sp>
      <p:sp>
        <p:nvSpPr>
          <p:cNvPr id="200" name="India’s Aarogya Setu- Mandatory by Gov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22300" indent="-622300">
              <a:buSzPct val="45000"/>
              <a:buFontTx/>
              <a:buBlip>
                <a:blip r:embed="rId3"/>
              </a:buBlip>
              <a:defRPr>
                <a:solidFill>
                  <a:srgbClr val="000000"/>
                </a:solidFill>
              </a:defRPr>
            </a:pPr>
            <a:r>
              <a:t>India’s Aarogya Setu- Mandatory by Govt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t>Flow events</a:t>
            </a:r>
          </a:p>
          <a:p>
            <a:pPr lvl="2">
              <a:defRPr>
                <a:solidFill>
                  <a:srgbClr val="000000"/>
                </a:solidFill>
              </a:defRPr>
            </a:pPr>
            <a:r>
              <a:t>Registration, Self-assessment, Use, Contact, Testing, Contact tracing and containment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t>Using its database and algorithms - locate and notify nearby cellphones 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t>Not open source, Govt handles database 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t>Both bluetooth and GPS(to find and allow user mov.), Centralized 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t>Location access(Not uploaded to the server continuously) and Bio data</a:t>
            </a:r>
          </a:p>
          <a:p>
            <a:pPr marL="622300" indent="-622300">
              <a:buSzPct val="45000"/>
              <a:buFontTx/>
              <a:buBlip>
                <a:blip r:embed="rId3"/>
              </a:buBlip>
              <a:defRPr>
                <a:solidFill>
                  <a:srgbClr val="000000"/>
                </a:solidFill>
              </a:defRPr>
            </a:pPr>
            <a:r>
              <a:t>Others: CovidWise(US), CovidRadar(Netherland), NHS Covid-19(UK)</a:t>
            </a:r>
            <a:endParaRPr sz="1200"/>
          </a:p>
          <a:p>
            <a:pPr marL="165946" indent="-165946">
              <a:buSzPct val="45000"/>
              <a:buFontTx/>
              <a:buBlip>
                <a:blip r:embed="rId3"/>
              </a:buBlip>
              <a:defRPr>
                <a:solidFill>
                  <a:srgbClr val="000000"/>
                </a:solidFill>
              </a:defRPr>
            </a:pPr>
            <a:r>
              <a:rPr sz="1200"/>
              <a:t>(</a:t>
            </a:r>
          </a:p>
        </p:txBody>
      </p:sp>
      <p:sp>
        <p:nvSpPr>
          <p:cNvPr id="201" name="Ref: 1)R. Gupta, M. Bedi, P. Goyal, S. Wadhera, and V. Verma, “Analysis of covid-19 tracking tool in india: case study of aarogya setu mobile application,” Digital Government: Research and Practice, vol. 1, no. 4, pp. 1–8, 2020."/>
          <p:cNvSpPr txBox="1"/>
          <p:nvPr/>
        </p:nvSpPr>
        <p:spPr>
          <a:xfrm>
            <a:off x="433403" y="12757150"/>
            <a:ext cx="21567696" cy="812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19" sz="2000"/>
            </a:pPr>
            <a:r>
              <a:t>Ref: 1)R. Gupta, M. Bedi, P. Goyal, S. Wadhera, and V. Verma, “Analysis of covid-19 tracking tool in india: case study of aarogya setu mobile application,” </a:t>
            </a:r>
            <a:r>
              <a:t>Digital Government: Research and Practice</a:t>
            </a:r>
            <a:r>
              <a:t>, vol. 1, no. 4, pp. 1–8, 2020. </a:t>
            </a:r>
          </a:p>
        </p:txBody>
      </p:sp>
      <p:sp>
        <p:nvSpPr>
          <p:cNvPr id="20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5" name="Privacy concerns and threa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Privacy concerns and threats</a:t>
            </a:r>
          </a:p>
        </p:txBody>
      </p:sp>
      <p:pic>
        <p:nvPicPr>
          <p:cNvPr id="206" name="Screenshot 2022-10-11 at 7.22.28 PM.png" descr="Screenshot 2022-10-11 at 7.22.2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8675" y="4137573"/>
            <a:ext cx="10829953" cy="8203962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No System is threat proof!!"/>
          <p:cNvSpPr txBox="1"/>
          <p:nvPr/>
        </p:nvSpPr>
        <p:spPr>
          <a:xfrm>
            <a:off x="1138878" y="2413004"/>
            <a:ext cx="5888233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No System is threat proof!!</a:t>
            </a:r>
          </a:p>
        </p:txBody>
      </p:sp>
      <p:pic>
        <p:nvPicPr>
          <p:cNvPr id="20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76066" y="2195559"/>
            <a:ext cx="5292969" cy="3881511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Ref: 1) https://www.gosecure.net/blog/2020/04/07/privacy-concerns 2) https://twitter.com/fs0c131y/status/1258679680888188928…"/>
          <p:cNvSpPr txBox="1"/>
          <p:nvPr/>
        </p:nvSpPr>
        <p:spPr>
          <a:xfrm>
            <a:off x="580377" y="12630150"/>
            <a:ext cx="2224709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19" sz="2000"/>
            </a:pPr>
            <a:r>
              <a:t>Ref: 1) </a:t>
            </a:r>
            <a:r>
              <a:rPr u="sng">
                <a:hlinkClick r:id="rId5" invalidUrl="" action="" tgtFrame="" tooltip="" history="1" highlightClick="0" endSnd="0"/>
              </a:rPr>
              <a:t>https://www.gosecure.net/blog/2020/04/07/privacy-concerns</a:t>
            </a:r>
            <a:r>
              <a:t> 2) </a:t>
            </a:r>
            <a:r>
              <a:rPr u="sng">
                <a:hlinkClick r:id="rId6" invalidUrl="" action="" tgtFrame="" tooltip="" history="1" highlightClick="0" endSnd="0"/>
              </a:rPr>
              <a:t>https://twitter.com/fs0c131y/status/1258679680888188928</a:t>
            </a:r>
          </a:p>
          <a:p>
            <a:pPr>
              <a:defRPr spc="19" sz="2000"/>
            </a:pPr>
            <a:r>
              <a:t>3) https://week99er.com/new/why-gps-technology-is-a-curse-and-a-boon-that-also-raises-privacy-issues/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738036" y="8088012"/>
            <a:ext cx="8039101" cy="461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517690" y="7794364"/>
            <a:ext cx="5660860" cy="469935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950751" y="3876497"/>
            <a:ext cx="12064644" cy="4258110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6" name="Privacy concerns and threats cont.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Privacy concerns and threats cont..</a:t>
            </a:r>
          </a:p>
        </p:txBody>
      </p:sp>
      <p:sp>
        <p:nvSpPr>
          <p:cNvPr id="217" name="Privacy Concerns…"/>
          <p:cNvSpPr txBox="1"/>
          <p:nvPr>
            <p:ph type="body" sz="half" idx="1"/>
          </p:nvPr>
        </p:nvSpPr>
        <p:spPr>
          <a:xfrm>
            <a:off x="1016000" y="2540000"/>
            <a:ext cx="11627555" cy="101600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Privacy Concerns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t>Information Collection and destruction 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t>Transparency 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t>Data Storage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t>Location Privacy </a:t>
            </a:r>
          </a:p>
        </p:txBody>
      </p:sp>
      <p:sp>
        <p:nvSpPr>
          <p:cNvPr id="218" name="Security Threats…"/>
          <p:cNvSpPr txBox="1"/>
          <p:nvPr/>
        </p:nvSpPr>
        <p:spPr>
          <a:xfrm>
            <a:off x="12586922" y="2413004"/>
            <a:ext cx="11360533" cy="10633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35000" indent="-635000">
              <a:spcBef>
                <a:spcPts val="2500"/>
              </a:spcBef>
              <a:buSzPct val="75000"/>
              <a:buFont typeface="Zapf Dingbats"/>
              <a:buChar char="➤"/>
              <a:defRPr i="0" spc="0" sz="4500">
                <a:solidFill>
                  <a:srgbClr val="000000"/>
                </a:solidFill>
              </a:defRPr>
            </a:pPr>
            <a:r>
              <a:t>Security Threats</a:t>
            </a:r>
          </a:p>
          <a:p>
            <a:pPr lvl="1" marL="1270000" indent="-635000">
              <a:spcBef>
                <a:spcPts val="2500"/>
              </a:spcBef>
              <a:buSzPct val="75000"/>
              <a:buFont typeface="Zapf Dingbats"/>
              <a:buChar char="➤"/>
              <a:defRPr i="0" spc="0" sz="4500">
                <a:solidFill>
                  <a:srgbClr val="000000"/>
                </a:solidFill>
              </a:defRPr>
            </a:pPr>
            <a:r>
              <a:t>Denial of Service</a:t>
            </a:r>
          </a:p>
          <a:p>
            <a:pPr lvl="1" marL="1270000" indent="-635000">
              <a:spcBef>
                <a:spcPts val="2500"/>
              </a:spcBef>
              <a:buSzPct val="75000"/>
              <a:buFont typeface="Zapf Dingbats"/>
              <a:buChar char="➤"/>
              <a:defRPr i="0" spc="0" sz="4500">
                <a:solidFill>
                  <a:srgbClr val="000000"/>
                </a:solidFill>
              </a:defRPr>
            </a:pPr>
            <a:r>
              <a:t>Phishing Attacks </a:t>
            </a:r>
          </a:p>
          <a:p>
            <a:pPr lvl="1" marL="1270000" indent="-635000">
              <a:spcBef>
                <a:spcPts val="2500"/>
              </a:spcBef>
              <a:buSzPct val="75000"/>
              <a:buFont typeface="Zapf Dingbats"/>
              <a:buChar char="➤"/>
              <a:defRPr i="0" spc="0" sz="4500">
                <a:solidFill>
                  <a:srgbClr val="000000"/>
                </a:solidFill>
              </a:defRPr>
            </a:pPr>
            <a:r>
              <a:t>Tracking Wireless Device</a:t>
            </a:r>
          </a:p>
          <a:p>
            <a:pPr lvl="1" marL="1270000" indent="-635000">
              <a:spcBef>
                <a:spcPts val="2500"/>
              </a:spcBef>
              <a:buSzPct val="75000"/>
              <a:buFont typeface="Zapf Dingbats"/>
              <a:buChar char="➤"/>
              <a:defRPr i="0" spc="0" sz="4500">
                <a:solidFill>
                  <a:srgbClr val="000000"/>
                </a:solidFill>
              </a:defRPr>
            </a:pPr>
            <a:r>
              <a:t>Playback Attack</a:t>
            </a:r>
          </a:p>
          <a:p>
            <a:pPr lvl="1" marL="1270000" indent="-635000">
              <a:spcBef>
                <a:spcPts val="2500"/>
              </a:spcBef>
              <a:buSzPct val="75000"/>
              <a:buFont typeface="Zapf Dingbats"/>
              <a:buChar char="➤"/>
              <a:defRPr i="0" spc="0" sz="4500">
                <a:solidFill>
                  <a:srgbClr val="000000"/>
                </a:solidFill>
              </a:defRPr>
            </a:pPr>
            <a:r>
              <a:t>Man-in-the-middle attack </a:t>
            </a:r>
          </a:p>
        </p:txBody>
      </p:sp>
      <p:sp>
        <p:nvSpPr>
          <p:cNvPr id="219" name="Ref: 1)“Tracetogether.” [Online]. Available: https://www.tracetogether.gov.sg/…"/>
          <p:cNvSpPr txBox="1"/>
          <p:nvPr/>
        </p:nvSpPr>
        <p:spPr>
          <a:xfrm>
            <a:off x="287000" y="12325349"/>
            <a:ext cx="22749728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19" sz="2000"/>
            </a:pPr>
            <a:r>
              <a:t>Ref: 1)“Tracetogether.” [Online]. Available: </a:t>
            </a:r>
            <a:r>
              <a:rPr u="sng">
                <a:hlinkClick r:id="rId3" invalidUrl="" action="" tgtFrame="" tooltip="" history="1" highlightClick="0" endSnd="0"/>
              </a:rPr>
              <a:t>https://www.tracetogether.gov.sg/</a:t>
            </a:r>
          </a:p>
          <a:p>
            <a:pPr>
              <a:defRPr spc="19" sz="2000"/>
            </a:pPr>
            <a:r>
              <a:t>2) S. Bassi and A. Chaudhary, “Cloud computing data security–background and benefits,” International Journal of Computer Science &amp; Communi- cation, vol. 6, no. 1, pp. 34–40, 2015. </a:t>
            </a:r>
          </a:p>
        </p:txBody>
      </p:sp>
      <p:sp>
        <p:nvSpPr>
          <p:cNvPr id="22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3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Conclusion</a:t>
            </a:r>
          </a:p>
        </p:txBody>
      </p:sp>
      <p:sp>
        <p:nvSpPr>
          <p:cNvPr id="224" name="So how to make a fail proof approach ? What about,…"/>
          <p:cNvSpPr txBox="1"/>
          <p:nvPr>
            <p:ph type="body" idx="1"/>
          </p:nvPr>
        </p:nvSpPr>
        <p:spPr>
          <a:xfrm>
            <a:off x="1016000" y="2540000"/>
            <a:ext cx="21408616" cy="10160000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So how to make a fail proof approach ? What about,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t>Contact tracing is the vital solution to containing the spread. 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t>Further attention for more reliable and secure and be ready 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t>Using more secure data encryption methods implementation, 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t>Bluetooth low energy technology, </a:t>
            </a:r>
          </a:p>
          <a:p>
            <a:pPr lvl="1">
              <a:defRPr>
                <a:solidFill>
                  <a:srgbClr val="000000"/>
                </a:solidFill>
              </a:defRPr>
            </a:pPr>
            <a:r>
              <a:t>secure data storage (preferably cloud storage) for protecting the data. </a:t>
            </a:r>
          </a:p>
        </p:txBody>
      </p:sp>
      <p:sp>
        <p:nvSpPr>
          <p:cNvPr id="22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PP_PSYMB_LT4_Any_Questions.jpeg" descr="PPP_PSYMB_LT4_Any_Questions.jpe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3159069" y="75078"/>
            <a:ext cx="18065799" cy="13566017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Security attacks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Security attacks</a:t>
            </a:r>
          </a:p>
        </p:txBody>
      </p:sp>
      <p:sp>
        <p:nvSpPr>
          <p:cNvPr id="229" name="Double-click to edit"/>
          <p:cNvSpPr txBox="1"/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0314_design_of_thank_you_note_Slide01.jpeg" descr="0314_design_of_thank_you_note_Slide01.jpeg"/>
          <p:cNvPicPr>
            <a:picLocks noChangeAspect="1"/>
          </p:cNvPicPr>
          <p:nvPr/>
        </p:nvPicPr>
        <p:blipFill>
          <a:blip r:embed="rId3">
            <a:extLst/>
          </a:blip>
          <a:srcRect l="8932" t="11289" r="8932" b="6576"/>
          <a:stretch>
            <a:fillRect/>
          </a:stretch>
        </p:blipFill>
        <p:spPr>
          <a:xfrm>
            <a:off x="3694817" y="-80745"/>
            <a:ext cx="17759314" cy="13319486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Why about Contact tracing now?"/>
          <p:cNvSpPr txBox="1"/>
          <p:nvPr>
            <p:ph type="title"/>
          </p:nvPr>
        </p:nvSpPr>
        <p:spPr>
          <a:xfrm>
            <a:off x="6872118" y="5719163"/>
            <a:ext cx="23050916" cy="1016001"/>
          </a:xfrm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>
                <a:solidFill>
                  <a:srgbClr val="000000"/>
                </a:solidFill>
              </a:defRPr>
            </a:lvl1pPr>
          </a:lstStyle>
          <a:p>
            <a:pPr/>
            <a:r>
              <a:t>Why about Contact tracing now?</a:t>
            </a:r>
          </a:p>
        </p:txBody>
      </p:sp>
      <p:sp>
        <p:nvSpPr>
          <p:cNvPr id="144" name="Glasses"/>
          <p:cNvSpPr/>
          <p:nvPr/>
        </p:nvSpPr>
        <p:spPr>
          <a:xfrm>
            <a:off x="7567034" y="6634983"/>
            <a:ext cx="9249932" cy="27270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8" h="20483" fill="norm" stroke="1" extrusionOk="0">
                <a:moveTo>
                  <a:pt x="3828" y="34"/>
                </a:moveTo>
                <a:cubicBezTo>
                  <a:pt x="2795" y="120"/>
                  <a:pt x="1590" y="388"/>
                  <a:pt x="183" y="887"/>
                </a:cubicBezTo>
                <a:cubicBezTo>
                  <a:pt x="67" y="928"/>
                  <a:pt x="-16" y="1277"/>
                  <a:pt x="3" y="1647"/>
                </a:cubicBezTo>
                <a:lnTo>
                  <a:pt x="159" y="4726"/>
                </a:lnTo>
                <a:cubicBezTo>
                  <a:pt x="174" y="5021"/>
                  <a:pt x="226" y="5272"/>
                  <a:pt x="303" y="5437"/>
                </a:cubicBezTo>
                <a:cubicBezTo>
                  <a:pt x="459" y="5769"/>
                  <a:pt x="741" y="6637"/>
                  <a:pt x="986" y="8812"/>
                </a:cubicBezTo>
                <a:cubicBezTo>
                  <a:pt x="1371" y="12238"/>
                  <a:pt x="1495" y="20483"/>
                  <a:pt x="5195" y="20483"/>
                </a:cubicBezTo>
                <a:cubicBezTo>
                  <a:pt x="7953" y="20483"/>
                  <a:pt x="8845" y="16694"/>
                  <a:pt x="9261" y="13204"/>
                </a:cubicBezTo>
                <a:cubicBezTo>
                  <a:pt x="9261" y="13205"/>
                  <a:pt x="9806" y="8539"/>
                  <a:pt x="10081" y="7718"/>
                </a:cubicBezTo>
                <a:cubicBezTo>
                  <a:pt x="10393" y="6787"/>
                  <a:pt x="11238" y="6899"/>
                  <a:pt x="11516" y="7718"/>
                </a:cubicBezTo>
                <a:cubicBezTo>
                  <a:pt x="11739" y="8377"/>
                  <a:pt x="12114" y="11522"/>
                  <a:pt x="12253" y="12728"/>
                </a:cubicBezTo>
                <a:cubicBezTo>
                  <a:pt x="12268" y="12866"/>
                  <a:pt x="12284" y="13004"/>
                  <a:pt x="12300" y="13143"/>
                </a:cubicBezTo>
                <a:cubicBezTo>
                  <a:pt x="12304" y="13180"/>
                  <a:pt x="12307" y="13204"/>
                  <a:pt x="12307" y="13204"/>
                </a:cubicBezTo>
                <a:cubicBezTo>
                  <a:pt x="12724" y="16694"/>
                  <a:pt x="13615" y="20483"/>
                  <a:pt x="16373" y="20483"/>
                </a:cubicBezTo>
                <a:cubicBezTo>
                  <a:pt x="20073" y="20483"/>
                  <a:pt x="20197" y="12239"/>
                  <a:pt x="20582" y="8812"/>
                </a:cubicBezTo>
                <a:cubicBezTo>
                  <a:pt x="20826" y="6639"/>
                  <a:pt x="21107" y="5776"/>
                  <a:pt x="21263" y="5443"/>
                </a:cubicBezTo>
                <a:cubicBezTo>
                  <a:pt x="21340" y="5277"/>
                  <a:pt x="21396" y="5022"/>
                  <a:pt x="21411" y="4726"/>
                </a:cubicBezTo>
                <a:lnTo>
                  <a:pt x="21565" y="1647"/>
                </a:lnTo>
                <a:cubicBezTo>
                  <a:pt x="21584" y="1277"/>
                  <a:pt x="21501" y="928"/>
                  <a:pt x="21385" y="887"/>
                </a:cubicBezTo>
                <a:cubicBezTo>
                  <a:pt x="15728" y="-1117"/>
                  <a:pt x="13325" y="564"/>
                  <a:pt x="12368" y="3069"/>
                </a:cubicBezTo>
                <a:cubicBezTo>
                  <a:pt x="12211" y="3480"/>
                  <a:pt x="12007" y="3631"/>
                  <a:pt x="11809" y="3485"/>
                </a:cubicBezTo>
                <a:cubicBezTo>
                  <a:pt x="11477" y="3239"/>
                  <a:pt x="11114" y="3102"/>
                  <a:pt x="10733" y="3102"/>
                </a:cubicBezTo>
                <a:cubicBezTo>
                  <a:pt x="10376" y="3102"/>
                  <a:pt x="10035" y="3219"/>
                  <a:pt x="9719" y="3436"/>
                </a:cubicBezTo>
                <a:cubicBezTo>
                  <a:pt x="9531" y="3565"/>
                  <a:pt x="9337" y="3422"/>
                  <a:pt x="9186" y="3036"/>
                </a:cubicBezTo>
                <a:cubicBezTo>
                  <a:pt x="8461" y="1173"/>
                  <a:pt x="6926" y="-226"/>
                  <a:pt x="3828" y="34"/>
                </a:cubicBezTo>
                <a:close/>
                <a:moveTo>
                  <a:pt x="987" y="1849"/>
                </a:moveTo>
                <a:cubicBezTo>
                  <a:pt x="1091" y="1849"/>
                  <a:pt x="1176" y="2122"/>
                  <a:pt x="1176" y="2457"/>
                </a:cubicBezTo>
                <a:cubicBezTo>
                  <a:pt x="1176" y="2792"/>
                  <a:pt x="1091" y="3064"/>
                  <a:pt x="987" y="3064"/>
                </a:cubicBezTo>
                <a:cubicBezTo>
                  <a:pt x="883" y="3064"/>
                  <a:pt x="799" y="2792"/>
                  <a:pt x="799" y="2457"/>
                </a:cubicBezTo>
                <a:cubicBezTo>
                  <a:pt x="799" y="2122"/>
                  <a:pt x="883" y="1849"/>
                  <a:pt x="987" y="1849"/>
                </a:cubicBezTo>
                <a:close/>
                <a:moveTo>
                  <a:pt x="20580" y="1849"/>
                </a:moveTo>
                <a:cubicBezTo>
                  <a:pt x="20684" y="1849"/>
                  <a:pt x="20769" y="2122"/>
                  <a:pt x="20769" y="2457"/>
                </a:cubicBezTo>
                <a:cubicBezTo>
                  <a:pt x="20769" y="2792"/>
                  <a:pt x="20684" y="3064"/>
                  <a:pt x="20580" y="3064"/>
                </a:cubicBezTo>
                <a:cubicBezTo>
                  <a:pt x="20476" y="3064"/>
                  <a:pt x="20392" y="2792"/>
                  <a:pt x="20392" y="2457"/>
                </a:cubicBezTo>
                <a:cubicBezTo>
                  <a:pt x="20392" y="2122"/>
                  <a:pt x="20476" y="1849"/>
                  <a:pt x="20580" y="1849"/>
                </a:cubicBezTo>
                <a:close/>
                <a:moveTo>
                  <a:pt x="5370" y="2210"/>
                </a:moveTo>
                <a:cubicBezTo>
                  <a:pt x="8656" y="2210"/>
                  <a:pt x="9321" y="6283"/>
                  <a:pt x="8825" y="11470"/>
                </a:cubicBezTo>
                <a:cubicBezTo>
                  <a:pt x="8328" y="16656"/>
                  <a:pt x="7551" y="18689"/>
                  <a:pt x="5249" y="18689"/>
                </a:cubicBezTo>
                <a:cubicBezTo>
                  <a:pt x="4602" y="18689"/>
                  <a:pt x="2359" y="19127"/>
                  <a:pt x="1908" y="11032"/>
                </a:cubicBezTo>
                <a:cubicBezTo>
                  <a:pt x="1456" y="2938"/>
                  <a:pt x="2480" y="2210"/>
                  <a:pt x="5370" y="2210"/>
                </a:cubicBezTo>
                <a:close/>
                <a:moveTo>
                  <a:pt x="16198" y="2210"/>
                </a:moveTo>
                <a:cubicBezTo>
                  <a:pt x="19087" y="2211"/>
                  <a:pt x="20112" y="2938"/>
                  <a:pt x="19660" y="11032"/>
                </a:cubicBezTo>
                <a:cubicBezTo>
                  <a:pt x="19209" y="19127"/>
                  <a:pt x="16966" y="18689"/>
                  <a:pt x="16319" y="18689"/>
                </a:cubicBezTo>
                <a:cubicBezTo>
                  <a:pt x="14017" y="18689"/>
                  <a:pt x="13240" y="16656"/>
                  <a:pt x="12743" y="11470"/>
                </a:cubicBezTo>
                <a:cubicBezTo>
                  <a:pt x="12247" y="6283"/>
                  <a:pt x="12912" y="2210"/>
                  <a:pt x="16198" y="2210"/>
                </a:cubicBezTo>
                <a:close/>
                <a:moveTo>
                  <a:pt x="987" y="4081"/>
                </a:moveTo>
                <a:cubicBezTo>
                  <a:pt x="1091" y="4081"/>
                  <a:pt x="1176" y="4353"/>
                  <a:pt x="1176" y="4688"/>
                </a:cubicBezTo>
                <a:cubicBezTo>
                  <a:pt x="1176" y="5023"/>
                  <a:pt x="1091" y="5295"/>
                  <a:pt x="987" y="5295"/>
                </a:cubicBezTo>
                <a:cubicBezTo>
                  <a:pt x="883" y="5295"/>
                  <a:pt x="799" y="5023"/>
                  <a:pt x="799" y="4688"/>
                </a:cubicBezTo>
                <a:cubicBezTo>
                  <a:pt x="799" y="4353"/>
                  <a:pt x="883" y="4081"/>
                  <a:pt x="987" y="4081"/>
                </a:cubicBezTo>
                <a:close/>
                <a:moveTo>
                  <a:pt x="20580" y="4081"/>
                </a:moveTo>
                <a:cubicBezTo>
                  <a:pt x="20684" y="4081"/>
                  <a:pt x="20769" y="4353"/>
                  <a:pt x="20769" y="4688"/>
                </a:cubicBezTo>
                <a:cubicBezTo>
                  <a:pt x="20769" y="5023"/>
                  <a:pt x="20684" y="5295"/>
                  <a:pt x="20580" y="5295"/>
                </a:cubicBezTo>
                <a:cubicBezTo>
                  <a:pt x="20476" y="5295"/>
                  <a:pt x="20392" y="5023"/>
                  <a:pt x="20392" y="4688"/>
                </a:cubicBezTo>
                <a:cubicBezTo>
                  <a:pt x="20392" y="4353"/>
                  <a:pt x="20476" y="4081"/>
                  <a:pt x="20580" y="4081"/>
                </a:cubicBezTo>
                <a:close/>
              </a:path>
            </a:pathLst>
          </a:cu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3500">
                <a:solidFill>
                  <a:srgbClr val="000000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145" name="Slide Number"/>
          <p:cNvSpPr txBox="1"/>
          <p:nvPr>
            <p:ph type="sldNum" sz="quarter" idx="4294967295"/>
          </p:nvPr>
        </p:nvSpPr>
        <p:spPr>
          <a:xfrm>
            <a:off x="23101293" y="12928600"/>
            <a:ext cx="266695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Line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48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2380976" y="167283"/>
            <a:ext cx="6690244" cy="6606616"/>
          </a:xfrm>
          <a:prstGeom prst="rect">
            <a:avLst/>
          </a:prstGeom>
        </p:spPr>
      </p:pic>
      <p:sp>
        <p:nvSpPr>
          <p:cNvPr id="149" name="COvid-19!!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COvid-19!!!</a:t>
            </a:r>
          </a:p>
        </p:txBody>
      </p:sp>
      <p:sp>
        <p:nvSpPr>
          <p:cNvPr id="150" name="Wuhan China-December 31, 2019…"/>
          <p:cNvSpPr txBox="1"/>
          <p:nvPr>
            <p:ph type="body" sz="half" idx="1"/>
          </p:nvPr>
        </p:nvSpPr>
        <p:spPr>
          <a:xfrm>
            <a:off x="13208000" y="2552700"/>
            <a:ext cx="10160000" cy="10160000"/>
          </a:xfrm>
          <a:prstGeom prst="rect">
            <a:avLst/>
          </a:prstGeom>
        </p:spPr>
        <p:txBody>
          <a:bodyPr/>
          <a:lstStyle/>
          <a:p>
            <a:pPr>
              <a:defRPr sz="4500">
                <a:solidFill>
                  <a:srgbClr val="000000"/>
                </a:solidFill>
              </a:defRPr>
            </a:pPr>
            <a:r>
              <a:t>Wuhan China-December 31, 2019</a:t>
            </a:r>
          </a:p>
          <a:p>
            <a:pPr>
              <a:defRPr sz="4500">
                <a:solidFill>
                  <a:srgbClr val="000000"/>
                </a:solidFill>
              </a:defRPr>
            </a:pPr>
            <a:r>
              <a:t>Over 6000 million affected and 6 million death</a:t>
            </a:r>
          </a:p>
          <a:p>
            <a:pPr>
              <a:defRPr sz="4500">
                <a:solidFill>
                  <a:srgbClr val="000000"/>
                </a:solidFill>
              </a:defRPr>
            </a:pPr>
            <a:r>
              <a:t>Highly contagious nature </a:t>
            </a:r>
          </a:p>
          <a:p>
            <a:pPr>
              <a:defRPr sz="4500">
                <a:solidFill>
                  <a:srgbClr val="000000"/>
                </a:solidFill>
              </a:defRPr>
            </a:pPr>
            <a:r>
              <a:t>Uncontrollably exponential rise </a:t>
            </a:r>
          </a:p>
          <a:p>
            <a:pPr>
              <a:defRPr sz="4500">
                <a:solidFill>
                  <a:srgbClr val="000000"/>
                </a:solidFill>
              </a:defRPr>
            </a:pPr>
            <a:r>
              <a:t>Preliminary Solution: Social distancing </a:t>
            </a:r>
          </a:p>
          <a:p>
            <a:pPr>
              <a:defRPr sz="4500">
                <a:solidFill>
                  <a:srgbClr val="000000"/>
                </a:solidFill>
              </a:defRPr>
            </a:pPr>
            <a:r>
              <a:t>Slower vaccine development</a:t>
            </a:r>
          </a:p>
          <a:p>
            <a:pPr>
              <a:defRPr sz="4500">
                <a:solidFill>
                  <a:srgbClr val="000000"/>
                </a:solidFill>
              </a:defRPr>
            </a:pPr>
            <a:r>
              <a:t>Digital approach : Contact tracing Apps</a:t>
            </a:r>
          </a:p>
        </p:txBody>
      </p:sp>
      <p:pic>
        <p:nvPicPr>
          <p:cNvPr id="151" name="covid curve.png" descr="covid curv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79943" y="6865220"/>
            <a:ext cx="8870740" cy="5610743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Ref: https://www.worldometers.info/coronavirus/ Accessed: Aug. 27, 2022"/>
          <p:cNvSpPr txBox="1"/>
          <p:nvPr/>
        </p:nvSpPr>
        <p:spPr>
          <a:xfrm>
            <a:off x="139455" y="12934949"/>
            <a:ext cx="2244053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19" sz="2000"/>
            </a:lvl1pPr>
          </a:lstStyle>
          <a:p>
            <a:pPr/>
            <a:r>
              <a:t>Ref: https://www.worldometers.info/coronavirus/ Accessed: Aug. 27, 2022 </a:t>
            </a:r>
          </a:p>
        </p:txBody>
      </p:sp>
      <p:sp>
        <p:nvSpPr>
          <p:cNvPr id="153" name="Slide Number"/>
          <p:cNvSpPr txBox="1"/>
          <p:nvPr>
            <p:ph type="sldNum" sz="quarter" idx="4294967295"/>
          </p:nvPr>
        </p:nvSpPr>
        <p:spPr>
          <a:xfrm>
            <a:off x="23101293" y="12928600"/>
            <a:ext cx="266695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ine"/>
          <p:cNvSpPr/>
          <p:nvPr/>
        </p:nvSpPr>
        <p:spPr>
          <a:xfrm flipV="1">
            <a:off x="370966" y="2222499"/>
            <a:ext cx="22997035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6" name="So, Why not?"/>
          <p:cNvSpPr txBox="1"/>
          <p:nvPr>
            <p:ph type="title"/>
          </p:nvPr>
        </p:nvSpPr>
        <p:spPr>
          <a:xfrm>
            <a:off x="291684" y="1016000"/>
            <a:ext cx="23050916" cy="1016000"/>
          </a:xfrm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So, Why not?</a:t>
            </a:r>
          </a:p>
        </p:txBody>
      </p:sp>
      <p:sp>
        <p:nvSpPr>
          <p:cNvPr id="157" name="To save humanity!…"/>
          <p:cNvSpPr txBox="1"/>
          <p:nvPr>
            <p:ph type="body" sz="half" idx="1"/>
          </p:nvPr>
        </p:nvSpPr>
        <p:spPr>
          <a:xfrm>
            <a:off x="13208000" y="2845422"/>
            <a:ext cx="10160000" cy="9939266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To save humanity! 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Better to be prepared for the future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Good to learn from the past (availability of huge data source)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Social distancing: Best precaution for any infectious diseases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Longer waiting for medical solutions (i.e. Vaccine) 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A collective approach is better</a:t>
            </a:r>
          </a:p>
        </p:txBody>
      </p:sp>
      <p:pic>
        <p:nvPicPr>
          <p:cNvPr id="158" name="Abstract background with layers of red and white rectangles" descr="Abstract background with layers of red and white rectangles"/>
          <p:cNvPicPr>
            <a:picLocks noChangeAspect="1"/>
          </p:cNvPicPr>
          <p:nvPr>
            <p:ph type="pic" idx="21"/>
          </p:nvPr>
        </p:nvPicPr>
        <p:blipFill>
          <a:blip r:embed="rId3">
            <a:extLst/>
          </a:blip>
          <a:srcRect l="20679" t="0" r="20679" b="37392"/>
          <a:stretch>
            <a:fillRect/>
          </a:stretch>
        </p:blipFill>
        <p:spPr>
          <a:xfrm>
            <a:off x="223478" y="4296238"/>
            <a:ext cx="12825016" cy="9128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11179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1179" y="0"/>
                </a:lnTo>
                <a:lnTo>
                  <a:pt x="0" y="0"/>
                </a:lnTo>
                <a:close/>
                <a:moveTo>
                  <a:pt x="15197" y="17585"/>
                </a:moveTo>
                <a:cubicBezTo>
                  <a:pt x="15235" y="17580"/>
                  <a:pt x="15275" y="17595"/>
                  <a:pt x="15297" y="17625"/>
                </a:cubicBezTo>
                <a:cubicBezTo>
                  <a:pt x="15325" y="17664"/>
                  <a:pt x="15311" y="17717"/>
                  <a:pt x="15265" y="17741"/>
                </a:cubicBezTo>
                <a:cubicBezTo>
                  <a:pt x="15219" y="17766"/>
                  <a:pt x="15158" y="17754"/>
                  <a:pt x="15129" y="17714"/>
                </a:cubicBezTo>
                <a:cubicBezTo>
                  <a:pt x="15100" y="17674"/>
                  <a:pt x="15114" y="17622"/>
                  <a:pt x="15160" y="17597"/>
                </a:cubicBezTo>
                <a:cubicBezTo>
                  <a:pt x="15172" y="17591"/>
                  <a:pt x="15185" y="17587"/>
                  <a:pt x="15197" y="17585"/>
                </a:cubicBezTo>
                <a:close/>
              </a:path>
            </a:pathLst>
          </a:custGeom>
        </p:spPr>
      </p:pic>
      <p:pic>
        <p:nvPicPr>
          <p:cNvPr id="159" name="covid-19-statement-WFC.png" descr="covid-19-statement-WFC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8598" y="2492964"/>
            <a:ext cx="12914775" cy="3702236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lide Number"/>
          <p:cNvSpPr txBox="1"/>
          <p:nvPr>
            <p:ph type="sldNum" sz="quarter" idx="4294967295"/>
          </p:nvPr>
        </p:nvSpPr>
        <p:spPr>
          <a:xfrm>
            <a:off x="23101293" y="12928600"/>
            <a:ext cx="266695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3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Agenda</a:t>
            </a:r>
          </a:p>
        </p:txBody>
      </p:sp>
      <p:sp>
        <p:nvSpPr>
          <p:cNvPr id="164" name="What is a Contact tracing app?…"/>
          <p:cNvSpPr txBox="1"/>
          <p:nvPr>
            <p:ph type="body" idx="1"/>
          </p:nvPr>
        </p:nvSpPr>
        <p:spPr>
          <a:xfrm>
            <a:off x="839631" y="3274869"/>
            <a:ext cx="22352001" cy="10160001"/>
          </a:xfrm>
          <a:prstGeom prst="rect">
            <a:avLst/>
          </a:prstGeom>
        </p:spPr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What is a Contact tracing app?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 Different Architectures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 Existing Solutions and Challenges 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Privacy concerns and threats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Different types of security attacks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t>What do you think?</a:t>
            </a:r>
          </a:p>
        </p:txBody>
      </p:sp>
      <p:sp>
        <p:nvSpPr>
          <p:cNvPr id="165" name="Slide Number"/>
          <p:cNvSpPr txBox="1"/>
          <p:nvPr>
            <p:ph type="sldNum" sz="quarter" idx="4294967295"/>
          </p:nvPr>
        </p:nvSpPr>
        <p:spPr>
          <a:xfrm>
            <a:off x="23101293" y="12928600"/>
            <a:ext cx="266695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8" name="Contact trac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Contact tracing </a:t>
            </a:r>
          </a:p>
        </p:txBody>
      </p:sp>
      <p:pic>
        <p:nvPicPr>
          <p:cNvPr id="169" name="contact_tracing051120.jpeg" descr="contact_tracing051120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50999" y="64856"/>
            <a:ext cx="4588166" cy="3058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3437" y="2033152"/>
            <a:ext cx="9612152" cy="10518009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pecial ID is exchanged (Bluetooth)…"/>
          <p:cNvSpPr txBox="1"/>
          <p:nvPr>
            <p:ph type="body" sz="half" idx="1"/>
          </p:nvPr>
        </p:nvSpPr>
        <p:spPr>
          <a:xfrm>
            <a:off x="10682514" y="2212156"/>
            <a:ext cx="10599799" cy="10160001"/>
          </a:xfrm>
          <a:prstGeom prst="rect">
            <a:avLst/>
          </a:prstGeom>
        </p:spPr>
        <p:txBody>
          <a:bodyPr/>
          <a:lstStyle/>
          <a:p>
            <a:pPr marL="615950" indent="-615950" defTabSz="800735">
              <a:spcBef>
                <a:spcPts val="2400"/>
              </a:spcBef>
              <a:defRPr sz="4365">
                <a:solidFill>
                  <a:srgbClr val="000000"/>
                </a:solidFill>
              </a:defRPr>
            </a:pPr>
            <a:r>
              <a:t>Special ID is exchanged (Bluetooth)</a:t>
            </a:r>
          </a:p>
          <a:p>
            <a:pPr marL="615950" indent="-615950" defTabSz="800735">
              <a:spcBef>
                <a:spcPts val="2400"/>
              </a:spcBef>
              <a:defRPr sz="4365">
                <a:solidFill>
                  <a:srgbClr val="000000"/>
                </a:solidFill>
              </a:defRPr>
            </a:pPr>
            <a:r>
              <a:t>If infected </a:t>
            </a:r>
          </a:p>
          <a:p>
            <a:pPr lvl="1" marL="1231900" indent="-615950" defTabSz="800735">
              <a:spcBef>
                <a:spcPts val="2400"/>
              </a:spcBef>
              <a:defRPr sz="4365">
                <a:solidFill>
                  <a:srgbClr val="000000"/>
                </a:solidFill>
              </a:defRPr>
            </a:pPr>
            <a:r>
              <a:t>Volunteer reporting</a:t>
            </a:r>
          </a:p>
          <a:p>
            <a:pPr lvl="1" marL="1231900" indent="-615950" defTabSz="800735">
              <a:spcBef>
                <a:spcPts val="2400"/>
              </a:spcBef>
              <a:defRPr sz="4365">
                <a:solidFill>
                  <a:srgbClr val="000000"/>
                </a:solidFill>
              </a:defRPr>
            </a:pPr>
            <a:r>
              <a:t>Data updated by health department</a:t>
            </a:r>
          </a:p>
          <a:p>
            <a:pPr marL="615950" indent="-615950" defTabSz="800735">
              <a:spcBef>
                <a:spcPts val="2400"/>
              </a:spcBef>
              <a:defRPr sz="4365">
                <a:solidFill>
                  <a:srgbClr val="000000"/>
                </a:solidFill>
              </a:defRPr>
            </a:pPr>
            <a:r>
              <a:t>GPS based-</a:t>
            </a:r>
          </a:p>
          <a:p>
            <a:pPr lvl="1" marL="1231900" indent="-615950" defTabSz="800735">
              <a:spcBef>
                <a:spcPts val="2400"/>
              </a:spcBef>
              <a:defRPr sz="4365">
                <a:solidFill>
                  <a:srgbClr val="000000"/>
                </a:solidFill>
              </a:defRPr>
            </a:pPr>
            <a:r>
              <a:t>Provides live details of close proximity </a:t>
            </a:r>
          </a:p>
          <a:p>
            <a:pPr marL="615950" indent="-615950" defTabSz="800735">
              <a:spcBef>
                <a:spcPts val="2400"/>
              </a:spcBef>
              <a:defRPr sz="4365">
                <a:solidFill>
                  <a:srgbClr val="000000"/>
                </a:solidFill>
              </a:defRPr>
            </a:pPr>
            <a:r>
              <a:t>Two main designs</a:t>
            </a:r>
          </a:p>
          <a:p>
            <a:pPr lvl="1" marL="1231900" indent="-615950" defTabSz="800735">
              <a:spcBef>
                <a:spcPts val="2400"/>
              </a:spcBef>
              <a:defRPr sz="4365">
                <a:solidFill>
                  <a:srgbClr val="000000"/>
                </a:solidFill>
              </a:defRPr>
            </a:pPr>
            <a:r>
              <a:t>Centralized</a:t>
            </a:r>
          </a:p>
          <a:p>
            <a:pPr lvl="1" marL="1231900" indent="-615950" defTabSz="800735">
              <a:spcBef>
                <a:spcPts val="2400"/>
              </a:spcBef>
              <a:defRPr sz="4365">
                <a:solidFill>
                  <a:srgbClr val="000000"/>
                </a:solidFill>
              </a:defRPr>
            </a:pPr>
            <a:r>
              <a:t>Decentralized</a:t>
            </a:r>
          </a:p>
        </p:txBody>
      </p:sp>
      <p:sp>
        <p:nvSpPr>
          <p:cNvPr id="172" name="Ref: https://www.gao.gov/blog/tech-behind-covid-19-contact-tracing"/>
          <p:cNvSpPr txBox="1"/>
          <p:nvPr/>
        </p:nvSpPr>
        <p:spPr>
          <a:xfrm>
            <a:off x="580377" y="12934949"/>
            <a:ext cx="21823788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19" sz="2000"/>
            </a:pPr>
            <a:r>
              <a:t>Ref: </a:t>
            </a:r>
            <a:r>
              <a:rPr u="sng">
                <a:hlinkClick r:id="rId5" invalidUrl="" action="" tgtFrame="" tooltip="" history="1" highlightClick="0" endSnd="0"/>
              </a:rPr>
              <a:t>https://www.gao.gov/blog/tech-behind-covid-19-contact-tracing</a:t>
            </a:r>
          </a:p>
        </p:txBody>
      </p:sp>
      <p:sp>
        <p:nvSpPr>
          <p:cNvPr id="173" name="Slide Number"/>
          <p:cNvSpPr txBox="1"/>
          <p:nvPr>
            <p:ph type="sldNum" sz="quarter" idx="4294967295"/>
          </p:nvPr>
        </p:nvSpPr>
        <p:spPr>
          <a:xfrm>
            <a:off x="23101293" y="12928600"/>
            <a:ext cx="266695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6" name="Centralized Archite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Centralized Architecture</a:t>
            </a:r>
          </a:p>
        </p:txBody>
      </p:sp>
      <p:grpSp>
        <p:nvGrpSpPr>
          <p:cNvPr id="179" name="Group"/>
          <p:cNvGrpSpPr/>
          <p:nvPr/>
        </p:nvGrpSpPr>
        <p:grpSpPr>
          <a:xfrm>
            <a:off x="2710169" y="2347434"/>
            <a:ext cx="18963662" cy="9986332"/>
            <a:chOff x="0" y="0"/>
            <a:chExt cx="18963661" cy="9986331"/>
          </a:xfrm>
        </p:grpSpPr>
        <p:pic>
          <p:nvPicPr>
            <p:cNvPr id="177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8963662" cy="90211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8" name="Caption"/>
            <p:cNvSpPr/>
            <p:nvPr/>
          </p:nvSpPr>
          <p:spPr>
            <a:xfrm>
              <a:off x="0" y="9122731"/>
              <a:ext cx="18963661" cy="863601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457200">
                <a:spcBef>
                  <a:spcPts val="1200"/>
                </a:spcBef>
                <a:defRPr i="0" spc="0" sz="20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pPr/>
              <a:r>
                <a:t>Fig. 1. The centralized architecture of Covid Tracing Apps </a:t>
              </a:r>
            </a:p>
          </p:txBody>
        </p:sp>
      </p:grpSp>
      <p:sp>
        <p:nvSpPr>
          <p:cNvPr id="180" name="Ref: B. Sowmiya, V. Abhijith, S. Sudersan, R. Sakthi Jaya Sundar, M. Thangavel, and P. Varalakshmi, “A survey on security and privacy issues in contact tracing application of covid-19,” SN computer science, vol. 2, no. 3, pp. 1–11, 2021."/>
          <p:cNvSpPr txBox="1"/>
          <p:nvPr/>
        </p:nvSpPr>
        <p:spPr>
          <a:xfrm>
            <a:off x="413429" y="12692426"/>
            <a:ext cx="22405882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19" sz="2000"/>
            </a:lvl1pPr>
          </a:lstStyle>
          <a:p>
            <a:pPr/>
            <a:r>
              <a:t>Ref: B. Sowmiya, V. Abhijith, S. Sudersan, R. Sakthi Jaya Sundar, M. Thangavel, and P. Varalakshmi, “A survey on security and privacy issues in contact tracing application of covid-19,” SN computer science, vol. 2, no. 3, pp. 1–11, 2021. </a:t>
            </a:r>
          </a:p>
        </p:txBody>
      </p:sp>
      <p:sp>
        <p:nvSpPr>
          <p:cNvPr id="181" name="Slide Number"/>
          <p:cNvSpPr txBox="1"/>
          <p:nvPr>
            <p:ph type="sldNum" sz="quarter" idx="4294967295"/>
          </p:nvPr>
        </p:nvSpPr>
        <p:spPr>
          <a:xfrm>
            <a:off x="23101293" y="12928600"/>
            <a:ext cx="266695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4" name="DeCentralized Archite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DeCentralized Architecture</a:t>
            </a:r>
          </a:p>
        </p:txBody>
      </p:sp>
      <p:grpSp>
        <p:nvGrpSpPr>
          <p:cNvPr id="187" name="Group"/>
          <p:cNvGrpSpPr/>
          <p:nvPr/>
        </p:nvGrpSpPr>
        <p:grpSpPr>
          <a:xfrm>
            <a:off x="2715487" y="2413004"/>
            <a:ext cx="19717290" cy="9754434"/>
            <a:chOff x="0" y="0"/>
            <a:chExt cx="19717289" cy="9754432"/>
          </a:xfrm>
        </p:grpSpPr>
        <p:pic>
          <p:nvPicPr>
            <p:cNvPr id="185" name="Image" descr="Image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9717290" cy="87892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6" name="Caption"/>
            <p:cNvSpPr/>
            <p:nvPr/>
          </p:nvSpPr>
          <p:spPr>
            <a:xfrm>
              <a:off x="0" y="8890832"/>
              <a:ext cx="19717290" cy="863601"/>
            </a:xfrm>
            <a:prstGeom prst="roundRect">
              <a:avLst>
                <a:gd name="adj" fmla="val 0"/>
              </a:avLst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 defTabSz="457200">
                <a:spcBef>
                  <a:spcPts val="1200"/>
                </a:spcBef>
                <a:defRPr i="0" spc="0" sz="2000">
                  <a:solidFill>
                    <a:srgbClr val="000000"/>
                  </a:solidFill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pPr/>
              <a:r>
                <a:t>Fig. 2. The decentralized architecture of Covid Tracing Apps </a:t>
              </a:r>
            </a:p>
          </p:txBody>
        </p:sp>
      </p:grpSp>
      <p:sp>
        <p:nvSpPr>
          <p:cNvPr id="188" name="Ref: B. Sowmiya, V. Abhijith, S. Sudersan, R. Sakthi Jaya Sundar, M. Thangavel, and P. Varalakshmi, “A survey on security and privacy issues in contact tracing application of covid-19,” SN computer science, vol. 2, no. 3, pp. 1–11, 2021."/>
          <p:cNvSpPr txBox="1"/>
          <p:nvPr/>
        </p:nvSpPr>
        <p:spPr>
          <a:xfrm>
            <a:off x="244335" y="12579349"/>
            <a:ext cx="22405883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spcBef>
                <a:spcPts val="1200"/>
              </a:spcBef>
              <a:defRPr i="0" spc="0" sz="2000">
                <a:solidFill>
                  <a:srgbClr val="000000"/>
                </a:solidFill>
                <a:latin typeface="Times Roman"/>
                <a:ea typeface="Times Roman"/>
                <a:cs typeface="Times Roman"/>
                <a:sym typeface="Times Roman"/>
              </a:defRPr>
            </a:pPr>
            <a:r>
              <a:t>Ref: B. Sowmiya, V. Abhijith, S. Sudersan, R. Sakthi Jaya Sundar, M. Thangavel, and P. Varalakshmi, “A survey on security and privacy issues in contact tracing application of covid-19,” </a:t>
            </a:r>
            <a:r>
              <a:rPr i="1"/>
              <a:t>SN computer science</a:t>
            </a:r>
            <a:r>
              <a:t>, vol. 2, no. 3, pp. 1–11, 2021. </a:t>
            </a:r>
          </a:p>
        </p:txBody>
      </p:sp>
      <p:sp>
        <p:nvSpPr>
          <p:cNvPr id="189" name="Slide Number"/>
          <p:cNvSpPr txBox="1"/>
          <p:nvPr>
            <p:ph type="sldNum" sz="quarter" idx="4294967295"/>
          </p:nvPr>
        </p:nvSpPr>
        <p:spPr>
          <a:xfrm>
            <a:off x="23101293" y="12928600"/>
            <a:ext cx="266695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Line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2" name="Existing solu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Existing solutions</a:t>
            </a:r>
          </a:p>
        </p:txBody>
      </p:sp>
      <p:pic>
        <p:nvPicPr>
          <p:cNvPr id="19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75778" y="2413004"/>
            <a:ext cx="15511609" cy="7653004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Ref: Q. Tang, “Privacy-preserving contact tracing: current solutions and open questions,” arXiv preprint arXiv:2004.06818, 2020."/>
          <p:cNvSpPr txBox="1"/>
          <p:nvPr/>
        </p:nvSpPr>
        <p:spPr>
          <a:xfrm>
            <a:off x="404008" y="12934949"/>
            <a:ext cx="2207226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pc="19" sz="2000"/>
            </a:pPr>
            <a:r>
              <a:t>Ref: Q. Tang, “Privacy-preserving contact tracing: current solutions and open </a:t>
            </a:r>
            <a:r>
              <a:rPr i="0"/>
              <a:t>questions,” </a:t>
            </a:r>
            <a:r>
              <a:t>arXiv preprint arXiv:2004.06818</a:t>
            </a:r>
            <a:r>
              <a:rPr i="0"/>
              <a:t>, 2020.</a:t>
            </a:r>
          </a:p>
        </p:txBody>
      </p:sp>
      <p:sp>
        <p:nvSpPr>
          <p:cNvPr id="195" name="Singapore’s TraceTogether…"/>
          <p:cNvSpPr txBox="1"/>
          <p:nvPr>
            <p:ph type="body" sz="half" idx="1"/>
          </p:nvPr>
        </p:nvSpPr>
        <p:spPr>
          <a:xfrm>
            <a:off x="-77033" y="2413004"/>
            <a:ext cx="10903745" cy="10439401"/>
          </a:xfrm>
          <a:prstGeom prst="rect">
            <a:avLst/>
          </a:prstGeom>
        </p:spPr>
        <p:txBody>
          <a:bodyPr/>
          <a:lstStyle/>
          <a:p>
            <a:pPr marL="454279" indent="-454279" defTabSz="602615">
              <a:spcBef>
                <a:spcPts val="1800"/>
              </a:spcBef>
              <a:buSzPct val="45000"/>
              <a:buFontTx/>
              <a:buBlip>
                <a:blip r:embed="rId4"/>
              </a:buBlip>
              <a:defRPr sz="3285">
                <a:solidFill>
                  <a:srgbClr val="000000"/>
                </a:solidFill>
              </a:defRPr>
            </a:pPr>
            <a:r>
              <a:t>Singapore’s TraceTogether</a:t>
            </a:r>
          </a:p>
          <a:p>
            <a:pPr lvl="1" marL="927100" indent="-463550" defTabSz="602615">
              <a:spcBef>
                <a:spcPts val="1800"/>
              </a:spcBef>
              <a:defRPr sz="3285">
                <a:solidFill>
                  <a:srgbClr val="000000"/>
                </a:solidFill>
              </a:defRPr>
            </a:pPr>
            <a:r>
              <a:t>(NUMi, MoH, IDi,K)</a:t>
            </a:r>
          </a:p>
          <a:p>
            <a:pPr lvl="1" marL="927100" indent="-463550" defTabSz="602615">
              <a:spcBef>
                <a:spcPts val="1800"/>
              </a:spcBef>
              <a:defRPr sz="3285">
                <a:solidFill>
                  <a:srgbClr val="000000"/>
                </a:solidFill>
              </a:defRPr>
            </a:pPr>
            <a:r>
              <a:t>MoH stores (NUMi,IDi) pair</a:t>
            </a:r>
          </a:p>
          <a:p>
            <a:pPr lvl="1" marL="927100" indent="-463550" defTabSz="602615">
              <a:spcBef>
                <a:spcPts val="1800"/>
              </a:spcBef>
              <a:defRPr sz="3285"/>
            </a:pPr>
            <a:r>
              <a:rPr>
                <a:solidFill>
                  <a:srgbClr val="000000"/>
                </a:solidFill>
              </a:rPr>
              <a:t>2 user within bluetooth range </a:t>
            </a:r>
            <a:endParaRPr>
              <a:solidFill>
                <a:srgbClr val="000000"/>
              </a:solidFill>
            </a:endParaRPr>
          </a:p>
          <a:p>
            <a:pPr lvl="3" marL="0" indent="750951" defTabSz="602615">
              <a:spcBef>
                <a:spcPts val="1800"/>
              </a:spcBef>
              <a:buSzTx/>
              <a:buFontTx/>
              <a:buNone/>
              <a:defRPr sz="3285"/>
            </a:pPr>
            <a:r>
              <a:rPr>
                <a:solidFill>
                  <a:srgbClr val="000000"/>
                </a:solidFill>
              </a:rPr>
              <a:t>exchanges</a:t>
            </a:r>
            <a:r>
              <a:t> </a:t>
            </a:r>
            <a:r>
              <a:rPr>
                <a:solidFill>
                  <a:srgbClr val="000000"/>
                </a:solidFill>
              </a:rPr>
              <a:t>Encapsulated</a:t>
            </a:r>
            <a:r>
              <a:t> </a:t>
            </a:r>
            <a:r>
              <a:rPr>
                <a:solidFill>
                  <a:srgbClr val="000000"/>
                </a:solidFill>
              </a:rPr>
              <a:t>ID (TIDs) </a:t>
            </a:r>
            <a:endParaRPr>
              <a:solidFill>
                <a:srgbClr val="000000"/>
              </a:solidFill>
            </a:endParaRPr>
          </a:p>
          <a:p>
            <a:pPr lvl="1" marL="927100" indent="-463550" defTabSz="602615">
              <a:spcBef>
                <a:spcPts val="1800"/>
              </a:spcBef>
              <a:defRPr sz="3285">
                <a:solidFill>
                  <a:srgbClr val="000000"/>
                </a:solidFill>
              </a:defRPr>
            </a:pPr>
            <a:r>
              <a:t>If infected —&gt;MoH gets info </a:t>
            </a:r>
          </a:p>
          <a:p>
            <a:pPr lvl="3" marL="0" indent="750951" defTabSz="602615">
              <a:spcBef>
                <a:spcPts val="1800"/>
              </a:spcBef>
              <a:buSzTx/>
              <a:buFontTx/>
              <a:buNone/>
              <a:defRPr sz="3285">
                <a:solidFill>
                  <a:srgbClr val="000000"/>
                </a:solidFill>
              </a:defRPr>
            </a:pPr>
            <a:r>
              <a:t>—&gt; decrypts(TIDi,K) and informs NUMj</a:t>
            </a:r>
          </a:p>
          <a:p>
            <a:pPr lvl="1" marL="927100" indent="-463550" defTabSz="602615">
              <a:spcBef>
                <a:spcPts val="1800"/>
              </a:spcBef>
              <a:defRPr sz="3285"/>
            </a:pPr>
            <a:r>
              <a:rPr>
                <a:solidFill>
                  <a:srgbClr val="000000"/>
                </a:solidFill>
              </a:rPr>
              <a:t>No</a:t>
            </a:r>
            <a:r>
              <a:t> </a:t>
            </a:r>
            <a:r>
              <a:rPr>
                <a:solidFill>
                  <a:srgbClr val="000000"/>
                </a:solidFill>
              </a:rPr>
              <a:t>GPS</a:t>
            </a:r>
            <a:r>
              <a:t>, </a:t>
            </a:r>
            <a:r>
              <a:rPr>
                <a:solidFill>
                  <a:srgbClr val="000000"/>
                </a:solidFill>
              </a:rPr>
              <a:t>Centralized</a:t>
            </a:r>
            <a:endParaRPr>
              <a:solidFill>
                <a:srgbClr val="000000"/>
              </a:solidFill>
            </a:endParaRPr>
          </a:p>
          <a:p>
            <a:pPr lvl="1" marL="927100" indent="-463550" defTabSz="602615">
              <a:spcBef>
                <a:spcPts val="1800"/>
              </a:spcBef>
              <a:defRPr sz="3285"/>
            </a:pPr>
            <a:r>
              <a:rPr>
                <a:solidFill>
                  <a:srgbClr val="000000"/>
                </a:solidFill>
              </a:rPr>
              <a:t>Access to location, camera, storage, </a:t>
            </a:r>
            <a:endParaRPr>
              <a:solidFill>
                <a:srgbClr val="000000"/>
              </a:solidFill>
            </a:endParaRPr>
          </a:p>
          <a:p>
            <a:pPr lvl="3" marL="0" indent="750951" defTabSz="602615">
              <a:spcBef>
                <a:spcPts val="1800"/>
              </a:spcBef>
              <a:buSzTx/>
              <a:buFontTx/>
              <a:buNone/>
              <a:defRPr sz="3285"/>
            </a:pPr>
            <a:r>
              <a:rPr>
                <a:solidFill>
                  <a:srgbClr val="000000"/>
                </a:solidFill>
              </a:rPr>
              <a:t>WiFi, Bluetooth, and media</a:t>
            </a:r>
            <a:endParaRPr>
              <a:solidFill>
                <a:srgbClr val="000000"/>
              </a:solidFill>
            </a:endParaRPr>
          </a:p>
          <a:p>
            <a:pPr lvl="1" marL="927100" indent="-463550" defTabSz="602615">
              <a:spcBef>
                <a:spcPts val="1800"/>
              </a:spcBef>
              <a:defRPr sz="3285"/>
            </a:pPr>
            <a:endParaRPr>
              <a:solidFill>
                <a:srgbClr val="000000"/>
              </a:solidFill>
            </a:endParaRPr>
          </a:p>
          <a:p>
            <a:pPr lvl="1" marL="927100" indent="-463550" defTabSz="602615">
              <a:spcBef>
                <a:spcPts val="1800"/>
              </a:spcBef>
              <a:defRPr sz="3285"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96" name="Slide Number"/>
          <p:cNvSpPr txBox="1"/>
          <p:nvPr>
            <p:ph type="sldNum" sz="quarter" idx="4294967295"/>
          </p:nvPr>
        </p:nvSpPr>
        <p:spPr>
          <a:xfrm>
            <a:off x="23101293" y="12928600"/>
            <a:ext cx="266695" cy="469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1" spc="39" strike="noStrike" sz="40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1" spc="39" strike="noStrike" sz="40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